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4" r:id="rId3"/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6858000" cx="91440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9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0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1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2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3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4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5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6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7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8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9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9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0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0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1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1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2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3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4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4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5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5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6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6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7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7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8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8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9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0:notes"/>
          <p:cNvSpPr txBox="1"/>
          <p:nvPr>
            <p:ph idx="1"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7875" lIns="95750" spcFirstLastPara="1" rIns="95750" wrap="square" tIns="478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0:notes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anchorCtr="0" anchor="b" bIns="47875" lIns="95750" spcFirstLastPara="1" rIns="95750" wrap="square" tIns="478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0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1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2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2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3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4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4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5:notes"/>
          <p:cNvSpPr txBox="1"/>
          <p:nvPr>
            <p:ph idx="1"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7875" lIns="95750" spcFirstLastPara="1" rIns="95750" wrap="square" tIns="478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5:notes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anchorCtr="0" anchor="b" bIns="47875" lIns="95750" spcFirstLastPara="1" rIns="95750" wrap="square" tIns="478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5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6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7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7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8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8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537033fec_2_75:notes"/>
          <p:cNvSpPr/>
          <p:nvPr>
            <p:ph idx="2" type="sldImg"/>
          </p:nvPr>
        </p:nvSpPr>
        <p:spPr>
          <a:xfrm>
            <a:off x="1219200" y="720090"/>
            <a:ext cx="48768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4537033fec_2_7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8500" lIns="97000" spcFirstLastPara="1" rIns="97000" wrap="square" tIns="4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your thoughts on the pace, content, and challenges of the class? Do you find the lessons going back and forth between html/css and git/command line to be confusing?</a:t>
            </a:r>
            <a:b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https://www.polleverywhere.com/free_text_polls/b7zMD0OIvmj0agS</a:t>
            </a:r>
            <a:endParaRPr sz="1500"/>
          </a:p>
        </p:txBody>
      </p:sp>
      <p:sp>
        <p:nvSpPr>
          <p:cNvPr id="122" name="Google Shape;122;g4537033fec_2_75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8500" lIns="97000" spcFirstLastPara="1" rIns="97000" wrap="square" tIns="485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9:notes"/>
          <p:cNvSpPr txBox="1"/>
          <p:nvPr>
            <p:ph idx="1"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7875" lIns="95750" spcFirstLastPara="1" rIns="95750" wrap="square" tIns="478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9:notes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anchorCtr="0" anchor="b" bIns="47875" lIns="95750" spcFirstLastPara="1" rIns="95750" wrap="square" tIns="478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9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0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0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1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1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2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2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3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3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4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4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5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6:notes"/>
          <p:cNvSpPr txBox="1"/>
          <p:nvPr>
            <p:ph idx="1"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7875" lIns="95750" spcFirstLastPara="1" rIns="95750" wrap="square" tIns="478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46:notes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anchorCtr="0" anchor="b" bIns="47875" lIns="95750" spcFirstLastPara="1" rIns="95750" wrap="square" tIns="478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46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7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7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8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8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9:notes"/>
          <p:cNvSpPr txBox="1"/>
          <p:nvPr>
            <p:ph idx="1"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  <a:noFill/>
          <a:ln>
            <a:noFill/>
          </a:ln>
        </p:spPr>
        <p:txBody>
          <a:bodyPr anchorCtr="0" anchor="t" bIns="47875" lIns="95750" spcFirstLastPara="1" rIns="95750" wrap="square" tIns="478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9:notes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anchorCtr="0" anchor="b" bIns="47875" lIns="95750" spcFirstLastPara="1" rIns="95750" wrap="square" tIns="478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49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0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0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1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1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2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2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3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3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4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4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5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5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6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6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731500" y="4560550"/>
            <a:ext cx="5852150" cy="43205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:notes"/>
          <p:cNvSpPr/>
          <p:nvPr>
            <p:ph idx="2" type="sldImg"/>
          </p:nvPr>
        </p:nvSpPr>
        <p:spPr>
          <a:xfrm>
            <a:off x="1219425" y="720075"/>
            <a:ext cx="4877025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solidFill>
          <a:srgbClr val="3F3F3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/>
          <p:nvPr/>
        </p:nvSpPr>
        <p:spPr>
          <a:xfrm>
            <a:off x="427038" y="3962400"/>
            <a:ext cx="3535362" cy="454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50"/>
              <a:buFont typeface="Arial"/>
              <a:buNone/>
            </a:pPr>
            <a:r>
              <a:rPr b="1" i="0" lang="en-US" sz="19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 b="0" i="0" sz="19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6" name="Google Shape;66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15;p3"/>
          <p:cNvCxnSpPr/>
          <p:nvPr/>
        </p:nvCxnSpPr>
        <p:spPr>
          <a:xfrm>
            <a:off x="0" y="654050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1_Blank">
    <p:bg>
      <p:bgPr>
        <a:solidFill>
          <a:srgbClr val="3F3F3F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4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4"/>
          <p:cNvSpPr txBox="1"/>
          <p:nvPr/>
        </p:nvSpPr>
        <p:spPr>
          <a:xfrm>
            <a:off x="1425575" y="3851275"/>
            <a:ext cx="6457950" cy="549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4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Relationship Id="rId4" Type="http://schemas.openxmlformats.org/officeDocument/2006/relationships/image" Target="../media/image5.gif"/><Relationship Id="rId5" Type="http://schemas.openxmlformats.org/officeDocument/2006/relationships/image" Target="../media/image41.png"/><Relationship Id="rId6" Type="http://schemas.openxmlformats.org/officeDocument/2006/relationships/image" Target="../media/image16.png"/><Relationship Id="rId7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7.jpg"/><Relationship Id="rId11" Type="http://schemas.openxmlformats.org/officeDocument/2006/relationships/image" Target="../media/image36.jpg"/><Relationship Id="rId10" Type="http://schemas.openxmlformats.org/officeDocument/2006/relationships/image" Target="../media/image39.png"/><Relationship Id="rId9" Type="http://schemas.openxmlformats.org/officeDocument/2006/relationships/image" Target="../media/image15.png"/><Relationship Id="rId5" Type="http://schemas.openxmlformats.org/officeDocument/2006/relationships/image" Target="../media/image22.jpg"/><Relationship Id="rId6" Type="http://schemas.openxmlformats.org/officeDocument/2006/relationships/image" Target="../media/image13.png"/><Relationship Id="rId7" Type="http://schemas.openxmlformats.org/officeDocument/2006/relationships/image" Target="../media/image12.png"/><Relationship Id="rId8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www.liveslides.com/download" TargetMode="External"/><Relationship Id="rId5" Type="http://schemas.openxmlformats.org/officeDocument/2006/relationships/hyperlink" Target="https://www.polleverywhere.com/free_text_polls/b7zMD0OIvmj0agS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w.bootcampcontent.com/GW-Coding-Boot-Camp/GWAR201810FSF3/tree/master/01-Week" TargetMode="External"/><Relationship Id="rId4" Type="http://schemas.openxmlformats.org/officeDocument/2006/relationships/hyperlink" Target="https://www.bootcampspot.com/sessions/471444" TargetMode="External"/><Relationship Id="rId5" Type="http://schemas.openxmlformats.org/officeDocument/2006/relationships/hyperlink" Target="https://www.bootcampspot.com/sessions/471442" TargetMode="External"/><Relationship Id="rId6" Type="http://schemas.openxmlformats.org/officeDocument/2006/relationships/hyperlink" Target="https://www.bootcampspot.com/sessions/471440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Going Live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Recapping</a:t>
            </a:r>
            <a:endParaRPr b="1" i="1" sz="4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/>
          <p:nvPr/>
        </p:nvSpPr>
        <p:spPr>
          <a:xfrm>
            <a:off x="304920" y="97920"/>
            <a:ext cx="407628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9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just one whirlwind week we’ve covered: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Full-Stack Development Conceptually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Terminal / Git Bash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HTML Syntax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Git Concepts and Commands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CSS Purpose, Syntax, and Styles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Floating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Positioning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Box Model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Chrome Dev Tools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lang="en-US" sz="22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Learn on Your Own!!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29"/>
          <p:cNvPicPr preferRelativeResize="0"/>
          <p:nvPr/>
        </p:nvPicPr>
        <p:blipFill rotWithShape="1">
          <a:blip r:embed="rId3">
            <a:alphaModFix/>
          </a:blip>
          <a:srcRect b="4165" l="0" r="0" t="0"/>
          <a:stretch/>
        </p:blipFill>
        <p:spPr>
          <a:xfrm>
            <a:off x="5257800" y="2568240"/>
            <a:ext cx="3885840" cy="372384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Full-Stack Development?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1625" y="723899"/>
            <a:ext cx="5616575" cy="561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Intro to Console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720" y="847080"/>
            <a:ext cx="7619760" cy="546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&lt;title&gt; Intro to HTML &lt;/title&gt;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11520"/>
            <a:ext cx="4101480" cy="410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7400" y="940680"/>
            <a:ext cx="4775760" cy="414108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2"/>
          <p:cNvSpPr/>
          <p:nvPr/>
        </p:nvSpPr>
        <p:spPr>
          <a:xfrm>
            <a:off x="0" y="5293440"/>
            <a:ext cx="9155520" cy="1055880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2"/>
          <p:cNvSpPr/>
          <p:nvPr/>
        </p:nvSpPr>
        <p:spPr>
          <a:xfrm>
            <a:off x="173880" y="5334120"/>
            <a:ext cx="8795880" cy="1005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b="1" lang="en-US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HTML 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is one of the three base languages behind </a:t>
            </a:r>
            <a:r>
              <a:rPr lang="en-US" sz="2000" u="sng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every single website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 defines all of the basic content and a </a:t>
            </a:r>
            <a:r>
              <a:rPr i="1" lang="en-US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bit</a:t>
            </a:r>
            <a:r>
              <a:rPr lang="en-US" sz="20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of formatting.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Pushing and Pulling to GitHub</a:t>
            </a:r>
            <a:endParaRPr/>
          </a:p>
        </p:txBody>
      </p:sp>
      <p:sp>
        <p:nvSpPr>
          <p:cNvPr id="196" name="Google Shape;196;p33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cap="flat" cmpd="sng" w="12700">
            <a:solidFill>
              <a:srgbClr val="DAE3F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7" name="Google Shape;197;p33"/>
          <p:cNvCxnSpPr/>
          <p:nvPr/>
        </p:nvCxnSpPr>
        <p:spPr>
          <a:xfrm>
            <a:off x="0" y="653853"/>
            <a:ext cx="9144001" cy="2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10" id="198" name="Google Shape;19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1230823"/>
            <a:ext cx="880835" cy="8808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199" name="Google Shape;19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9277" y="1223201"/>
            <a:ext cx="880837" cy="880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200" name="Google Shape;20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4955" y="1221195"/>
            <a:ext cx="880837" cy="8808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201" name="Google Shape;2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0633" y="1221192"/>
            <a:ext cx="880837" cy="880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202" name="Google Shape;20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034" y="855284"/>
            <a:ext cx="1511560" cy="151156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/>
          <p:cNvSpPr/>
          <p:nvPr/>
        </p:nvSpPr>
        <p:spPr>
          <a:xfrm rot="5400000">
            <a:off x="1596341" y="2007502"/>
            <a:ext cx="873520" cy="108183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cap="flat" cmpd="sng" w="66675">
            <a:solidFill>
              <a:srgbClr val="C00000"/>
            </a:solidFill>
            <a:prstDash val="solid"/>
            <a:miter lim="8000"/>
            <a:headEnd len="sm" w="sm" type="none"/>
            <a:tailEnd len="med" w="med" type="triangl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3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05" name="Google Shape;205;p33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06" name="Google Shape;206;p33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07" name="Google Shape;207;p33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08" name="Google Shape;208;p33"/>
          <p:cNvSpPr/>
          <p:nvPr/>
        </p:nvSpPr>
        <p:spPr>
          <a:xfrm flipH="1" rot="10800000">
            <a:off x="1492184" y="2104038"/>
            <a:ext cx="2217512" cy="123811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cap="flat" cmpd="sng" w="66675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3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 Code</a:t>
            </a:r>
            <a:endParaRPr/>
          </a:p>
        </p:txBody>
      </p:sp>
      <p:sp>
        <p:nvSpPr>
          <p:cNvPr id="210" name="Google Shape;210;p33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 Code</a:t>
            </a:r>
            <a:endParaRPr/>
          </a:p>
        </p:txBody>
      </p:sp>
      <p:sp>
        <p:nvSpPr>
          <p:cNvPr id="211" name="Google Shape;211;p33"/>
          <p:cNvSpPr/>
          <p:nvPr/>
        </p:nvSpPr>
        <p:spPr>
          <a:xfrm rot="5400000">
            <a:off x="843224" y="2749120"/>
            <a:ext cx="2379755" cy="108183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cap="flat" cmpd="sng" w="66675">
            <a:solidFill>
              <a:srgbClr val="C00000"/>
            </a:solidFill>
            <a:prstDash val="solid"/>
            <a:miter lim="8000"/>
            <a:headEnd len="sm" w="sm" type="none"/>
            <a:tailEnd len="med" w="med" type="triangl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3"/>
          <p:cNvSpPr/>
          <p:nvPr/>
        </p:nvSpPr>
        <p:spPr>
          <a:xfrm flipH="1" rot="10800000">
            <a:off x="1563802" y="2086392"/>
            <a:ext cx="3163642" cy="2602435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noFill/>
          <a:ln cap="flat" cmpd="sng" w="66675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3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 Code</a:t>
            </a:r>
            <a:endParaRPr/>
          </a:p>
        </p:txBody>
      </p:sp>
      <p:sp>
        <p:nvSpPr>
          <p:cNvPr id="214" name="Google Shape;214;p33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 Code</a:t>
            </a:r>
            <a:endParaRPr/>
          </a:p>
        </p:txBody>
      </p:sp>
      <p:sp>
        <p:nvSpPr>
          <p:cNvPr id="215" name="Google Shape;215;p33"/>
          <p:cNvSpPr/>
          <p:nvPr/>
        </p:nvSpPr>
        <p:spPr>
          <a:xfrm flipH="1">
            <a:off x="1505872" y="2214935"/>
            <a:ext cx="3668450" cy="3479415"/>
          </a:xfrm>
          <a:custGeom>
            <a:rect b="b" l="l" r="r" t="t"/>
            <a:pathLst>
              <a:path extrusionOk="0" h="21600" w="2160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cap="flat" cmpd="sng" w="66675">
            <a:solidFill>
              <a:srgbClr val="C00000"/>
            </a:solidFill>
            <a:prstDash val="solid"/>
            <a:miter lim="8000"/>
            <a:headEnd len="sm" w="sm" type="none"/>
            <a:tailEnd len="med" w="med" type="triangl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3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 Code</a:t>
            </a:r>
            <a:endParaRPr/>
          </a:p>
        </p:txBody>
      </p:sp>
      <p:sp>
        <p:nvSpPr>
          <p:cNvPr id="217" name="Google Shape;217;p33"/>
          <p:cNvSpPr/>
          <p:nvPr/>
        </p:nvSpPr>
        <p:spPr>
          <a:xfrm flipH="1" rot="10800000">
            <a:off x="1563803" y="2102029"/>
            <a:ext cx="4417249" cy="393527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cap="flat" cmpd="sng" w="66675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3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Push Code</a:t>
            </a:r>
            <a:endParaRPr/>
          </a:p>
        </p:txBody>
      </p:sp>
      <p:sp>
        <p:nvSpPr>
          <p:cNvPr id="219" name="Google Shape;219;p33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 Branch</a:t>
            </a:r>
            <a:endParaRPr/>
          </a:p>
        </p:txBody>
      </p:sp>
      <p:sp>
        <p:nvSpPr>
          <p:cNvPr id="220" name="Google Shape;220;p33"/>
          <p:cNvSpPr/>
          <p:nvPr/>
        </p:nvSpPr>
        <p:spPr>
          <a:xfrm rot="5400000">
            <a:off x="2201117" y="2772716"/>
            <a:ext cx="2379755" cy="1081835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cap="flat" cmpd="sng" w="66675">
            <a:solidFill>
              <a:srgbClr val="C00000"/>
            </a:solidFill>
            <a:prstDash val="solid"/>
            <a:miter lim="8000"/>
            <a:headEnd len="sm" w="sm" type="none"/>
            <a:tailEnd len="med" w="med" type="triangl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Pull Code</a:t>
            </a:r>
            <a:endParaRPr/>
          </a:p>
        </p:txBody>
      </p:sp>
      <p:pic>
        <p:nvPicPr>
          <p:cNvPr id="222" name="Google Shape;22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2520" y="2484644"/>
            <a:ext cx="807454" cy="117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8115" y="3863418"/>
            <a:ext cx="1221573" cy="110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8618" y="5026795"/>
            <a:ext cx="1170409" cy="1404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4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 Syntax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4"/>
          <p:cNvSpPr/>
          <p:nvPr/>
        </p:nvSpPr>
        <p:spPr>
          <a:xfrm>
            <a:off x="457200" y="828000"/>
            <a:ext cx="8152920" cy="3352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CSS works by hooking onto </a:t>
            </a:r>
            <a:r>
              <a:rPr b="1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r>
              <a:rPr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added into HTML using “</a:t>
            </a:r>
            <a:r>
              <a:rPr b="1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classes</a:t>
            </a:r>
            <a:r>
              <a:rPr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identifiers</a:t>
            </a:r>
            <a:r>
              <a:rPr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Once hooked, we apply </a:t>
            </a:r>
            <a:r>
              <a:rPr b="1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styles </a:t>
            </a:r>
            <a:r>
              <a:rPr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those HTML elements using CSS.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440" y="2629800"/>
            <a:ext cx="8409240" cy="2882880"/>
          </a:xfrm>
          <a:prstGeom prst="rect">
            <a:avLst/>
          </a:prstGeom>
          <a:noFill/>
          <a:ln cap="flat" cmpd="sng" w="9525">
            <a:solidFill>
              <a:srgbClr val="2E75B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5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Concept of “Flow”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726480"/>
            <a:ext cx="7386120" cy="369288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/>
          <p:nvPr/>
        </p:nvSpPr>
        <p:spPr>
          <a:xfrm>
            <a:off x="304920" y="4419720"/>
            <a:ext cx="8610120" cy="1980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HTML/CSS, (by default) every element displayed is governed by a concept called “</a:t>
            </a:r>
            <a:r>
              <a:rPr b="1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flow.</a:t>
            </a: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This means that HTML elements force their adjacent elements to </a:t>
            </a:r>
            <a:r>
              <a:rPr b="1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flow around</a:t>
            </a: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them.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6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Box Model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6"/>
          <p:cNvSpPr/>
          <p:nvPr/>
        </p:nvSpPr>
        <p:spPr>
          <a:xfrm>
            <a:off x="304920" y="5356080"/>
            <a:ext cx="8610120" cy="1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Box Model wraps every CSS element in </a:t>
            </a:r>
            <a:r>
              <a:rPr b="1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padding, border and margin</a:t>
            </a: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allowing developers to modify spacing styles.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3120" y="783720"/>
            <a:ext cx="5339880" cy="4506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7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 Positioning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7"/>
          <p:cNvSpPr/>
          <p:nvPr/>
        </p:nvSpPr>
        <p:spPr>
          <a:xfrm>
            <a:off x="304920" y="5549760"/>
            <a:ext cx="8610120" cy="850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 can orient our HTML elements in relation to space with CSS positioning </a:t>
            </a:r>
            <a:r>
              <a:rPr b="1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(static, relative, fixed, absolute)</a:t>
            </a: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8200" y="783720"/>
            <a:ext cx="5695560" cy="4635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Objectives	</a:t>
            </a:r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791183" y="1942634"/>
            <a:ext cx="8274996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Recap the basic topics covered to date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Offer a conceptual introduction to CSS reset and downloadable style sheets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 with Google Developer tools for site inspection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Utilize Github Pages for website deployment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612843" y="1060315"/>
            <a:ext cx="47957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today’s class we will…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Learn…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920" y="3270600"/>
            <a:ext cx="4562280" cy="128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 rotWithShape="1">
          <a:blip r:embed="rId4">
            <a:alphaModFix/>
          </a:blip>
          <a:srcRect b="0" l="15997" r="0" t="0"/>
          <a:stretch/>
        </p:blipFill>
        <p:spPr>
          <a:xfrm>
            <a:off x="0" y="701640"/>
            <a:ext cx="4400280" cy="104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0480" y="4827240"/>
            <a:ext cx="5565240" cy="139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1440" y="1425600"/>
            <a:ext cx="5714640" cy="17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61760" y="3908160"/>
            <a:ext cx="1971360" cy="4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56240" y="2479320"/>
            <a:ext cx="1437840" cy="50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8"/>
          <p:cNvPicPr preferRelativeResize="0"/>
          <p:nvPr/>
        </p:nvPicPr>
        <p:blipFill rotWithShape="1">
          <a:blip r:embed="rId9">
            <a:alphaModFix/>
          </a:blip>
          <a:srcRect b="0" l="0" r="0" t="5646"/>
          <a:stretch/>
        </p:blipFill>
        <p:spPr>
          <a:xfrm>
            <a:off x="7467480" y="914400"/>
            <a:ext cx="1342800" cy="7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72040" y="857880"/>
            <a:ext cx="2781000" cy="6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28680" y="4635360"/>
            <a:ext cx="1942920" cy="1664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General Questions / Issues?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440" y="1017360"/>
            <a:ext cx="8465400" cy="4840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Double Take</a:t>
            </a:r>
            <a:endParaRPr b="1" i="1" sz="4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Divs, Sections, Navs, Etc….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41"/>
          <p:cNvPicPr preferRelativeResize="0"/>
          <p:nvPr/>
        </p:nvPicPr>
        <p:blipFill rotWithShape="1">
          <a:blip r:embed="rId3">
            <a:alphaModFix/>
          </a:blip>
          <a:srcRect b="67440" l="0" r="0" t="17160"/>
          <a:stretch/>
        </p:blipFill>
        <p:spPr>
          <a:xfrm>
            <a:off x="216000" y="2956680"/>
            <a:ext cx="8305560" cy="81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1"/>
          <p:cNvPicPr preferRelativeResize="0"/>
          <p:nvPr/>
        </p:nvPicPr>
        <p:blipFill rotWithShape="1">
          <a:blip r:embed="rId4">
            <a:alphaModFix/>
          </a:blip>
          <a:srcRect b="78207" l="-727" r="24818" t="-2821"/>
          <a:stretch/>
        </p:blipFill>
        <p:spPr>
          <a:xfrm>
            <a:off x="762120" y="2169720"/>
            <a:ext cx="7924320" cy="8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3000" y="817560"/>
            <a:ext cx="5838480" cy="13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47160" y="5644800"/>
            <a:ext cx="6324120" cy="67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10800" y="3857040"/>
            <a:ext cx="4524120" cy="81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4920" y="4637880"/>
            <a:ext cx="8838720" cy="9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Divs, Sections, Navs, Etc….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480" y="786960"/>
            <a:ext cx="5943240" cy="44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2"/>
          <p:cNvSpPr/>
          <p:nvPr/>
        </p:nvSpPr>
        <p:spPr>
          <a:xfrm>
            <a:off x="304920" y="5313960"/>
            <a:ext cx="8610120" cy="1001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All web layouts are inherently composed of containers, traditionally called “</a:t>
            </a:r>
            <a:r>
              <a:rPr b="1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divs.</a:t>
            </a: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Divs, Sections, Navs, Etc….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752760"/>
            <a:ext cx="8380440" cy="388584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7" name="Google Shape;307;p43"/>
          <p:cNvSpPr/>
          <p:nvPr/>
        </p:nvSpPr>
        <p:spPr>
          <a:xfrm>
            <a:off x="304920" y="4787640"/>
            <a:ext cx="8610120" cy="1649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HTML5 introduced the concept of </a:t>
            </a:r>
            <a:r>
              <a:rPr b="1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“semantic layouts,” </a:t>
            </a:r>
            <a:r>
              <a:rPr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meaning “divs” could be given more meaningful names.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theory, this helps with organization and search engine optimization.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Divs, Sections, Navs, Etc….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4"/>
          <p:cNvSpPr/>
          <p:nvPr/>
        </p:nvSpPr>
        <p:spPr>
          <a:xfrm>
            <a:off x="6262560" y="748080"/>
            <a:ext cx="2772000" cy="54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That said… many (if not most) websites, seem to still be using basic </a:t>
            </a:r>
            <a:r>
              <a:rPr b="1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divs.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There are reasons for this that we’ll showcase in later sections.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Additionally, it’s possible to include “semantics” by using id names and classes.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920" y="734400"/>
            <a:ext cx="5790960" cy="550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Divs, Sections, Navs, Etc….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5"/>
          <p:cNvSpPr/>
          <p:nvPr/>
        </p:nvSpPr>
        <p:spPr>
          <a:xfrm>
            <a:off x="304920" y="5029200"/>
            <a:ext cx="8730000" cy="1214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Bottom line: </a:t>
            </a:r>
            <a:br>
              <a:rPr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Follow your homework’s instructions. But when you get out in the “real world,” follow the convention of where you work!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45"/>
          <p:cNvSpPr/>
          <p:nvPr/>
        </p:nvSpPr>
        <p:spPr>
          <a:xfrm>
            <a:off x="762120" y="762120"/>
            <a:ext cx="3885840" cy="411444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5"/>
          <p:cNvSpPr/>
          <p:nvPr/>
        </p:nvSpPr>
        <p:spPr>
          <a:xfrm>
            <a:off x="4876920" y="762120"/>
            <a:ext cx="3885840" cy="411444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5"/>
          <p:cNvSpPr/>
          <p:nvPr/>
        </p:nvSpPr>
        <p:spPr>
          <a:xfrm>
            <a:off x="2018520" y="2186280"/>
            <a:ext cx="1432440" cy="82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5"/>
          <p:cNvSpPr/>
          <p:nvPr/>
        </p:nvSpPr>
        <p:spPr>
          <a:xfrm>
            <a:off x="5656320" y="2191320"/>
            <a:ext cx="2752200" cy="82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Section?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Classes vs. IDs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395360"/>
            <a:ext cx="8397000" cy="220932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6"/>
          <p:cNvSpPr/>
          <p:nvPr/>
        </p:nvSpPr>
        <p:spPr>
          <a:xfrm>
            <a:off x="304920" y="3845880"/>
            <a:ext cx="8610120" cy="25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choosing between a CSS ID and a CSS Class follow the convention: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Classes (.classname) </a:t>
            </a:r>
            <a:r>
              <a:rPr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to be used if the same style will be used on multiple HTML elements.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IDs (#idname) </a:t>
            </a:r>
            <a:r>
              <a:rPr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to be used if a style is </a:t>
            </a:r>
            <a:r>
              <a:rPr i="1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unique </a:t>
            </a:r>
            <a:r>
              <a:rPr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that HTML element.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46"/>
          <p:cNvSpPr/>
          <p:nvPr/>
        </p:nvSpPr>
        <p:spPr>
          <a:xfrm>
            <a:off x="855000" y="964800"/>
            <a:ext cx="32475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Classes = Barcode (all iPod)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6"/>
          <p:cNvSpPr/>
          <p:nvPr/>
        </p:nvSpPr>
        <p:spPr>
          <a:xfrm>
            <a:off x="4887720" y="984960"/>
            <a:ext cx="387540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IDs = Serial Number (unique iPod)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Chrome Developer Tools (Inspector)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47"/>
          <p:cNvSpPr/>
          <p:nvPr/>
        </p:nvSpPr>
        <p:spPr>
          <a:xfrm>
            <a:off x="457200" y="828000"/>
            <a:ext cx="3352320" cy="509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one of the most frequent tools you will use in web development.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 allows you to truly debug your web designs.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lang="en-US" sz="24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 using it!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2000" y="954360"/>
            <a:ext cx="4961520" cy="496656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/>
        </p:nvSpPr>
        <p:spPr>
          <a:xfrm>
            <a:off x="305039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Check-Up Session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1"/>
          <p:cNvSpPr/>
          <p:nvPr/>
        </p:nvSpPr>
        <p:spPr>
          <a:xfrm>
            <a:off x="305039" y="1676520"/>
            <a:ext cx="8534160" cy="1523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How’s it going?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1"/>
          <p:cNvSpPr/>
          <p:nvPr/>
        </p:nvSpPr>
        <p:spPr>
          <a:xfrm>
            <a:off x="287399" y="3048120"/>
            <a:ext cx="853416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1 week of Bootcamp, how are you holding up?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258959" y="3657600"/>
            <a:ext cx="8534160" cy="685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feedback do you have so far?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" y="990720"/>
            <a:ext cx="9138960" cy="388116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6" name="Google Shape;346;p48"/>
          <p:cNvSpPr/>
          <p:nvPr/>
        </p:nvSpPr>
        <p:spPr>
          <a:xfrm>
            <a:off x="116640" y="5181480"/>
            <a:ext cx="8915040" cy="653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You can edit any page’s HTML </a:t>
            </a: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 with Chrome Developer Tools.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Plus, you’ll see your results instantly.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8"/>
          <p:cNvSpPr/>
          <p:nvPr/>
        </p:nvSpPr>
        <p:spPr>
          <a:xfrm>
            <a:off x="304920" y="97920"/>
            <a:ext cx="693396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Modifying Sites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 DEMO!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9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(Chrome Developer Tools)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0"/>
          <p:cNvSpPr/>
          <p:nvPr/>
        </p:nvSpPr>
        <p:spPr>
          <a:xfrm>
            <a:off x="304920" y="914400"/>
            <a:ext cx="8686440" cy="557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the next 15 minutes, take a website you commonly use (Amazon, Google, Huff Po, etc.) and heavily modify it using the Chrome Developer Tools.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 sure to at least modify: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Content (Change words)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Colors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Spacing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 a screenshot to the class’s slack profile when you’re done.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50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50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Suggested Time: </a:t>
            </a:r>
            <a:r>
              <a:rPr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 min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1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the next 10 minutes, edit any site that you’ve been working on in-class or for homework with Chrome Developer Tools.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 sure to at least modify: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Content (Change words)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Colors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Spacing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5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51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Suggested Time: </a:t>
            </a:r>
            <a:r>
              <a:rPr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min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CSS Resets</a:t>
            </a:r>
            <a:endParaRPr b="1" i="1" sz="4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3"/>
          <p:cNvSpPr txBox="1"/>
          <p:nvPr/>
        </p:nvSpPr>
        <p:spPr>
          <a:xfrm>
            <a:off x="304920" y="0"/>
            <a:ext cx="85716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Loading Multiple CSS Files ***(Very Important!!!)***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560" y="762120"/>
            <a:ext cx="8544960" cy="314136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3"/>
          <p:cNvSpPr/>
          <p:nvPr/>
        </p:nvSpPr>
        <p:spPr>
          <a:xfrm>
            <a:off x="321480" y="3977280"/>
            <a:ext cx="8555040" cy="2270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 incredibly powerful technique: deploying multiple CSS files simultaneously.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This lets developers to create complex designs made up of abounding design elements.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Just remember: </a:t>
            </a:r>
            <a:r>
              <a:rPr b="1" i="1" lang="en-US" sz="18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loading order matters!!!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4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 DEMO!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54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(1-3_CSSFiles.html | 3-MultipleCSS)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5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Browser?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55"/>
          <p:cNvSpPr/>
          <p:nvPr/>
        </p:nvSpPr>
        <p:spPr>
          <a:xfrm>
            <a:off x="457200" y="1600200"/>
            <a:ext cx="8229240" cy="3504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a show of hands…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browser do you use?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6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Battle of the Browsers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920" y="1003320"/>
            <a:ext cx="3809520" cy="505728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6"/>
          <p:cNvSpPr/>
          <p:nvPr/>
        </p:nvSpPr>
        <p:spPr>
          <a:xfrm>
            <a:off x="4343400" y="1307880"/>
            <a:ext cx="470196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Under the hood, web browsers often </a:t>
            </a:r>
            <a:r>
              <a:rPr b="1" lang="en-US" sz="22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render web pages differently</a:t>
            </a: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than their competition.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These disparities could mean HTML/CSS displaying differently in each web client.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Because of these potential divergences, web developers need to make their websites </a:t>
            </a:r>
            <a:r>
              <a:rPr b="1" lang="en-US" sz="22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cross-browser compatible</a:t>
            </a: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Reset.css (or Normalize.css)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783720"/>
            <a:ext cx="6867000" cy="367272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9" name="Google Shape;409;p57"/>
          <p:cNvSpPr/>
          <p:nvPr/>
        </p:nvSpPr>
        <p:spPr>
          <a:xfrm>
            <a:off x="152280" y="4586760"/>
            <a:ext cx="8882280" cy="1812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Reset.css will “reset” all browser-specific CSS. This means your site will appear the same in all browsers.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However, you will have to re-style everything yourself.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>
            <a:hlinkClick r:id="rId4"/>
          </p:cNvPr>
          <p:cNvSpPr/>
          <p:nvPr/>
        </p:nvSpPr>
        <p:spPr>
          <a:xfrm>
            <a:off x="3314700" y="4876799"/>
            <a:ext cx="2625367" cy="625689"/>
          </a:xfrm>
          <a:prstGeom prst="rect">
            <a:avLst/>
          </a:prstGeom>
          <a:noFill/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2">
            <a:hlinkClick r:id="rId5"/>
          </p:cNvPr>
          <p:cNvSpPr/>
          <p:nvPr/>
        </p:nvSpPr>
        <p:spPr>
          <a:xfrm>
            <a:off x="1739900" y="622300"/>
            <a:ext cx="5638800" cy="3911599"/>
          </a:xfrm>
          <a:prstGeom prst="rect">
            <a:avLst/>
          </a:prstGeom>
          <a:noFill/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8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 DEMO!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58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(Example.html | 4-ResetCSS)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9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CSS Resets Matter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59"/>
          <p:cNvSpPr/>
          <p:nvPr/>
        </p:nvSpPr>
        <p:spPr>
          <a:xfrm>
            <a:off x="0" y="1307880"/>
            <a:ext cx="9045000" cy="3809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AutoNum type="arabicPeriod"/>
            </a:pP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It’s important for creating browser-compatible websites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AutoNum type="arabicPeriod"/>
            </a:pP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It’s an example of using someone else’s CSS in </a:t>
            </a:r>
            <a:r>
              <a:rPr i="1" lang="en-US" sz="22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</a:t>
            </a: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website!!!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AutoNum type="arabicPeriod"/>
            </a:pP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It’s a common Front-End Developer Interview question.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0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60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60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Follow the instructions given via Slack to incorporate a </a:t>
            </a: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reset.css</a:t>
            </a: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file into a basic HTML file.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 the impact the reset file makes after its inclusion.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60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Suggested Time: </a:t>
            </a:r>
            <a:r>
              <a:rPr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min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1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the Web with GitHub!</a:t>
            </a:r>
            <a:endParaRPr b="1" i="1" sz="4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Internet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62"/>
          <p:cNvSpPr/>
          <p:nvPr/>
        </p:nvSpPr>
        <p:spPr>
          <a:xfrm>
            <a:off x="409320" y="5518080"/>
            <a:ext cx="8610120" cy="6537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deep and complex diagram above on how the internet works.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2" name="Google Shape;44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560" y="945360"/>
            <a:ext cx="7812000" cy="4280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World Will See Our Greatness!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63"/>
          <p:cNvSpPr/>
          <p:nvPr/>
        </p:nvSpPr>
        <p:spPr>
          <a:xfrm>
            <a:off x="409320" y="5233680"/>
            <a:ext cx="8610120" cy="10643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 provides hosting for static websites – </a:t>
            </a:r>
            <a:r>
              <a:rPr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means we can </a:t>
            </a:r>
            <a:r>
              <a:rPr lang="en-US" sz="20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</a:t>
            </a:r>
            <a:r>
              <a:rPr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our websites and applications onto their servers for the world to see.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9" name="Google Shape;44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380" y="988860"/>
            <a:ext cx="635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4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Together Now…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64"/>
          <p:cNvSpPr/>
          <p:nvPr/>
        </p:nvSpPr>
        <p:spPr>
          <a:xfrm>
            <a:off x="304920" y="2590920"/>
            <a:ext cx="8534160" cy="185779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Let’s all login to GitHub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5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 DEMO!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65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(GitHub Pages Deployment - Personal)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6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Deploying Static Personal Site – GitHub Pages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66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Steps: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new repo that is named `_username_.github.io`  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Navigate into a folder and clone the repo into it  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your files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Add, commit, and push your changes into the repository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7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67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to take your newfangled website and deploy it to the cloud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(in this case, GitHub Pages).</a:t>
            </a:r>
            <a:endParaRPr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Additional instructions to be sent via Slack.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67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67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Suggested Time: </a:t>
            </a:r>
            <a:r>
              <a:rPr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 min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 Feedback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7480" y="783720"/>
            <a:ext cx="7425000" cy="49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/>
          <p:nvPr/>
        </p:nvSpPr>
        <p:spPr>
          <a:xfrm>
            <a:off x="304920" y="5821200"/>
            <a:ext cx="8610120" cy="466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Seriously, mind-blown.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8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 DEMO!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68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(GitHub Pages Deployment - Project)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9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Deploying </a:t>
            </a: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Static </a:t>
            </a: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</a:t>
            </a: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Site – GitHub Pages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69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Steps: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1. Create a new repository on your GitHub account. You can name this repository whatever you would like.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Once inside of the repository, create a new file and name it `index.html`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Add some very basic HTML into this file, save it, and then navigate into your repository's Settings tab.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Scroll down to the GitHub Pages section and then, in the section labeled "Source", select that you would like to use the master branch as your source.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Navigate to `&lt;username&gt;.github.io/&lt;repositoryname&gt;` and you will find that your new web page has gone live!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0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70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 a newfangled website, and deploy it to GitHub Pages as a project instead of a personal site.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Additional instructions to be sent via Slack.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70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70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Suggested Time: </a:t>
            </a:r>
            <a:r>
              <a:rPr lang="en-US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 min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Practice Through Frustration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71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6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Keep Practicing!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gets better.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2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b="1" i="1" sz="4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3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Homework 1 - Help?</a:t>
            </a:r>
            <a:endParaRPr b="1" i="1" sz="4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4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EXTRA MATERIAL</a:t>
            </a:r>
            <a:endParaRPr b="1" i="1" sz="4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5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1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 Back to Git…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 Feedback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4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Things I’ve noticed people doing </a:t>
            </a:r>
            <a:r>
              <a:rPr b="1" i="1" lang="en-US" sz="22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incredibly</a:t>
            </a:r>
            <a:r>
              <a:rPr b="1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well: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All of you are handling an enormous volume of information.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All of you are asking the right questions.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You notice the right details.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You all help each other out.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And, most importantly, you are </a:t>
            </a:r>
            <a:r>
              <a:rPr b="1" lang="en-US" sz="22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figuring out things on your own.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Few Admin Things…</a:t>
            </a:r>
            <a:endParaRPr b="1" i="1" sz="4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 Feedback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Remember, Homework #1 is due on </a:t>
            </a:r>
            <a:r>
              <a:rPr b="1" lang="en-US" sz="2200" u="sng"/>
              <a:t>Saturday Oct. 27</a:t>
            </a:r>
            <a:r>
              <a:rPr b="1" lang="en-US" sz="22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lang="en-US" sz="22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Homework Link: </a:t>
            </a:r>
            <a:br>
              <a:rPr b="1" lang="en-US" sz="22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/>
              <a:t>https://gw.bootcampcontent.com/GW-Coding-Boot-Camp/GWAR201810FSF3/tree/master/01-Week/Homework/Instructions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622080" y="4191120"/>
            <a:ext cx="8105760" cy="1431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-US" sz="32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seriously</a:t>
            </a:r>
            <a:r>
              <a:rPr b="1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Submit whatever you have! Don’t get a 0.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(Even if you don’t like what you’ve made.)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/>
          <p:nvPr/>
        </p:nvSpPr>
        <p:spPr>
          <a:xfrm>
            <a:off x="304920" y="762120"/>
            <a:ext cx="8740440" cy="5562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Also, remember….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Class Office Hours: </a:t>
            </a:r>
            <a:r>
              <a:rPr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45 minutes before class, 30 minutes after.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Review In Class Material (Exercises and Slides):</a:t>
            </a:r>
            <a:br>
              <a:rPr b="1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u="sng">
                <a:solidFill>
                  <a:schemeClr val="hlink"/>
                </a:solidFill>
                <a:hlinkClick r:id="rId3"/>
              </a:rPr>
              <a:t>https://gw.bootcampcontent.com/GW-Coding-Boot-Camp/GWAR201810FSF3/tree/master/01-Week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lang="en-US" sz="2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Re-Watch Class Videos: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https://www.bootcampspot.com/sessions/471444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https://www.bootcampspot.com/sessions/471442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https://www.bootcampspot.com/sessions/471440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7"/>
          <p:cNvSpPr/>
          <p:nvPr/>
        </p:nvSpPr>
        <p:spPr>
          <a:xfrm>
            <a:off x="304920" y="97920"/>
            <a:ext cx="556236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Office Hours + Additional Help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